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64" r:id="rId6"/>
    <p:sldId id="257" r:id="rId7"/>
    <p:sldId id="258" r:id="rId8"/>
    <p:sldId id="259" r:id="rId9"/>
    <p:sldId id="260" r:id="rId10"/>
    <p:sldId id="261" r:id="rId11"/>
    <p:sldId id="262" r:id="rId12"/>
    <p:sldId id="263" r:id="rId13"/>
    <p:sldId id="265"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smtClean="0"/>
              <a:t>Klik om de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smtClean="0"/>
              <a:t>Klik om de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42A54C80-263E-416B-A8E0-580EDEADCBDC}" type="datetimeFigureOut">
              <a:rPr lang="en-US" dirty="0"/>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B61BEF0D-F0BB-DE4B-95CE-6DB70DBA9567}" type="datetimeFigureOut">
              <a:rPr lang="en-US" dirty="0"/>
              <a:pPr/>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3/19/2020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smtClean="0"/>
              <a:t>Basistechnieken voor activiteiten</a:t>
            </a:r>
            <a:endParaRPr lang="nl-NL" dirty="0"/>
          </a:p>
        </p:txBody>
      </p:sp>
      <p:sp>
        <p:nvSpPr>
          <p:cNvPr id="3" name="Ondertitel 2"/>
          <p:cNvSpPr>
            <a:spLocks noGrp="1"/>
          </p:cNvSpPr>
          <p:nvPr>
            <p:ph type="subTitle" idx="1"/>
          </p:nvPr>
        </p:nvSpPr>
        <p:spPr/>
        <p:txBody>
          <a:bodyPr/>
          <a:lstStyle/>
          <a:p>
            <a:r>
              <a:rPr lang="nl-NL" dirty="0" smtClean="0"/>
              <a:t>Thema 16 | boek Methodiek en begeleiden</a:t>
            </a:r>
            <a:endParaRPr lang="nl-NL" dirty="0"/>
          </a:p>
        </p:txBody>
      </p:sp>
    </p:spTree>
    <p:extLst>
      <p:ext uri="{BB962C8B-B14F-4D97-AF65-F5344CB8AC3E}">
        <p14:creationId xmlns:p14="http://schemas.microsoft.com/office/powerpoint/2010/main" val="3956240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Aandachtspunten rond ergonomie (houdingsleer):</a:t>
            </a:r>
            <a:endParaRPr lang="nl-NL" dirty="0"/>
          </a:p>
        </p:txBody>
      </p:sp>
      <p:sp>
        <p:nvSpPr>
          <p:cNvPr id="3" name="Tijdelijke aanduiding voor inhoud 2"/>
          <p:cNvSpPr>
            <a:spLocks noGrp="1"/>
          </p:cNvSpPr>
          <p:nvPr>
            <p:ph idx="1"/>
          </p:nvPr>
        </p:nvSpPr>
        <p:spPr>
          <a:xfrm>
            <a:off x="677334" y="1930400"/>
            <a:ext cx="8596668" cy="3880773"/>
          </a:xfrm>
        </p:spPr>
        <p:txBody>
          <a:bodyPr/>
          <a:lstStyle/>
          <a:p>
            <a:r>
              <a:rPr lang="nl-NL" dirty="0" smtClean="0"/>
              <a:t>Bij tekenen:</a:t>
            </a:r>
          </a:p>
          <a:p>
            <a:pPr>
              <a:buFont typeface="Wingdings" panose="05000000000000000000" pitchFamily="2" charset="2"/>
              <a:buChar char="§"/>
            </a:pPr>
            <a:r>
              <a:rPr lang="nl-NL" dirty="0" smtClean="0"/>
              <a:t>Oppassen dat cliënten/kinderen geen spullen in de mond stoppen</a:t>
            </a:r>
          </a:p>
          <a:p>
            <a:pPr>
              <a:buFont typeface="Wingdings" panose="05000000000000000000" pitchFamily="2" charset="2"/>
              <a:buChar char="§"/>
            </a:pPr>
            <a:r>
              <a:rPr lang="nl-NL" dirty="0" smtClean="0"/>
              <a:t>Voorzichtig (laten) werken met potloden met scherpe punten</a:t>
            </a:r>
          </a:p>
          <a:p>
            <a:pPr>
              <a:buFont typeface="Wingdings" panose="05000000000000000000" pitchFamily="2" charset="2"/>
              <a:buChar char="§"/>
            </a:pPr>
            <a:r>
              <a:rPr lang="nl-NL" dirty="0" smtClean="0"/>
              <a:t>Er zijn ergonomisch ontwikkelde driehoekige potloden voor </a:t>
            </a:r>
            <a:r>
              <a:rPr lang="nl-NL" dirty="0" err="1" smtClean="0"/>
              <a:t>kids</a:t>
            </a:r>
            <a:r>
              <a:rPr lang="nl-NL" dirty="0" smtClean="0"/>
              <a:t> met natuurlijke, comfortabele handgreep</a:t>
            </a:r>
          </a:p>
          <a:p>
            <a:pPr>
              <a:buFont typeface="Wingdings" panose="05000000000000000000" pitchFamily="2" charset="2"/>
              <a:buChar char="§"/>
            </a:pPr>
            <a:r>
              <a:rPr lang="nl-NL" dirty="0" smtClean="0"/>
              <a:t>Gebruik schildersezel/tekentafel die op lengte/werkhoogte instelbaar is</a:t>
            </a:r>
          </a:p>
          <a:p>
            <a:pPr>
              <a:buFont typeface="Wingdings" panose="05000000000000000000" pitchFamily="2" charset="2"/>
              <a:buChar char="§"/>
            </a:pPr>
            <a:r>
              <a:rPr lang="nl-NL" dirty="0" smtClean="0"/>
              <a:t>Dek tafels af met kranten</a:t>
            </a:r>
          </a:p>
          <a:p>
            <a:pPr>
              <a:buFont typeface="Wingdings" panose="05000000000000000000" pitchFamily="2" charset="2"/>
              <a:buChar char="§"/>
            </a:pPr>
            <a:r>
              <a:rPr lang="nl-NL" dirty="0" smtClean="0"/>
              <a:t>Raap gevallen krijt/houtskool op om vlekken op vloer te voorkomen</a:t>
            </a:r>
          </a:p>
          <a:p>
            <a:pPr>
              <a:buFont typeface="Wingdings" panose="05000000000000000000" pitchFamily="2" charset="2"/>
              <a:buChar char="§"/>
            </a:pPr>
            <a:r>
              <a:rPr lang="nl-NL" dirty="0" smtClean="0"/>
              <a:t>Stroop mouwen op, was je handen en raak je gezicht niet aan (beetje zoals bij Corona)</a:t>
            </a:r>
            <a:endParaRPr lang="nl-NL" dirty="0"/>
          </a:p>
        </p:txBody>
      </p:sp>
      <p:pic>
        <p:nvPicPr>
          <p:cNvPr id="4" name="Afbeelding 3"/>
          <p:cNvPicPr>
            <a:picLocks noChangeAspect="1"/>
          </p:cNvPicPr>
          <p:nvPr/>
        </p:nvPicPr>
        <p:blipFill>
          <a:blip r:embed="rId2"/>
          <a:stretch>
            <a:fillRect/>
          </a:stretch>
        </p:blipFill>
        <p:spPr>
          <a:xfrm>
            <a:off x="8978536" y="0"/>
            <a:ext cx="3213464" cy="3213464"/>
          </a:xfrm>
          <a:prstGeom prst="rect">
            <a:avLst/>
          </a:prstGeom>
        </p:spPr>
      </p:pic>
    </p:spTree>
    <p:extLst>
      <p:ext uri="{BB962C8B-B14F-4D97-AF65-F5344CB8AC3E}">
        <p14:creationId xmlns:p14="http://schemas.microsoft.com/office/powerpoint/2010/main" val="3564435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709749"/>
          </a:xfrm>
        </p:spPr>
        <p:txBody>
          <a:bodyPr/>
          <a:lstStyle/>
          <a:p>
            <a:r>
              <a:rPr lang="nl-NL" dirty="0" smtClean="0"/>
              <a:t>Opdrachten </a:t>
            </a:r>
            <a:r>
              <a:rPr lang="nl-NL" dirty="0" err="1" smtClean="0"/>
              <a:t>Angerenstein</a:t>
            </a:r>
            <a:endParaRPr lang="nl-NL" dirty="0"/>
          </a:p>
        </p:txBody>
      </p:sp>
      <p:sp>
        <p:nvSpPr>
          <p:cNvPr id="3" name="Tijdelijke aanduiding voor inhoud 2"/>
          <p:cNvSpPr>
            <a:spLocks noGrp="1"/>
          </p:cNvSpPr>
          <p:nvPr>
            <p:ph idx="1"/>
          </p:nvPr>
        </p:nvSpPr>
        <p:spPr>
          <a:xfrm>
            <a:off x="677334" y="1319349"/>
            <a:ext cx="8596668" cy="3880773"/>
          </a:xfrm>
        </p:spPr>
        <p:txBody>
          <a:bodyPr/>
          <a:lstStyle/>
          <a:p>
            <a:r>
              <a:rPr lang="nl-NL" dirty="0"/>
              <a:t>Ga naar van welzijn.angerenstein.nl</a:t>
            </a:r>
          </a:p>
          <a:p>
            <a:r>
              <a:rPr lang="nl-NL" dirty="0"/>
              <a:t>Ga naar Maatschappelijke Zorg</a:t>
            </a:r>
          </a:p>
          <a:p>
            <a:r>
              <a:rPr lang="nl-NL" dirty="0"/>
              <a:t>Ga dan naar boek Methodiek en begeleiden</a:t>
            </a:r>
          </a:p>
          <a:p>
            <a:r>
              <a:rPr lang="nl-NL" dirty="0"/>
              <a:t>Naar VW thema </a:t>
            </a:r>
            <a:r>
              <a:rPr lang="nl-NL" dirty="0" smtClean="0"/>
              <a:t>16</a:t>
            </a:r>
            <a:endParaRPr lang="nl-NL" dirty="0"/>
          </a:p>
          <a:p>
            <a:r>
              <a:rPr lang="nl-NL" dirty="0" smtClean="0"/>
              <a:t>Maak opdracht 3, 4 &amp; </a:t>
            </a:r>
            <a:r>
              <a:rPr lang="nl-NL" dirty="0" smtClean="0"/>
              <a:t>5 </a:t>
            </a:r>
            <a:endParaRPr lang="nl-NL" dirty="0" smtClean="0"/>
          </a:p>
          <a:p>
            <a:r>
              <a:rPr lang="nl-NL" dirty="0" smtClean="0"/>
              <a:t>Sla </a:t>
            </a:r>
            <a:r>
              <a:rPr lang="nl-NL" dirty="0"/>
              <a:t>je opdrachten goed op in je pc, </a:t>
            </a:r>
            <a:r>
              <a:rPr lang="nl-NL" dirty="0" smtClean="0"/>
              <a:t>zijn </a:t>
            </a:r>
            <a:r>
              <a:rPr lang="nl-NL" dirty="0"/>
              <a:t>aan het eind van LP </a:t>
            </a:r>
            <a:r>
              <a:rPr lang="nl-NL" dirty="0" smtClean="0"/>
              <a:t>3 </a:t>
            </a:r>
            <a:r>
              <a:rPr lang="nl-NL" dirty="0" smtClean="0"/>
              <a:t>(samen met alle eerdere opdrachten van de </a:t>
            </a:r>
            <a:r>
              <a:rPr lang="nl-NL" dirty="0" smtClean="0"/>
              <a:t>voorgaande lessen deze periode) </a:t>
            </a:r>
            <a:r>
              <a:rPr lang="nl-NL" dirty="0" smtClean="0"/>
              <a:t>je </a:t>
            </a:r>
            <a:r>
              <a:rPr lang="nl-NL" dirty="0"/>
              <a:t>bewijs van inzet en voorwaarde om </a:t>
            </a:r>
            <a:r>
              <a:rPr lang="nl-NL" u="sng" dirty="0"/>
              <a:t>de toets </a:t>
            </a:r>
            <a:r>
              <a:rPr lang="nl-NL" dirty="0"/>
              <a:t>te kunnen halen.</a:t>
            </a:r>
          </a:p>
          <a:p>
            <a:endParaRPr lang="nl-NL" dirty="0"/>
          </a:p>
        </p:txBody>
      </p:sp>
      <p:pic>
        <p:nvPicPr>
          <p:cNvPr id="4" name="Afbeelding 3"/>
          <p:cNvPicPr>
            <a:picLocks noChangeAspect="1"/>
          </p:cNvPicPr>
          <p:nvPr/>
        </p:nvPicPr>
        <p:blipFill>
          <a:blip r:embed="rId2"/>
          <a:stretch>
            <a:fillRect/>
          </a:stretch>
        </p:blipFill>
        <p:spPr>
          <a:xfrm>
            <a:off x="9241354" y="1"/>
            <a:ext cx="2950646" cy="4206240"/>
          </a:xfrm>
          <a:prstGeom prst="rect">
            <a:avLst/>
          </a:prstGeom>
        </p:spPr>
      </p:pic>
      <p:pic>
        <p:nvPicPr>
          <p:cNvPr id="5" name="Afbeelding 4"/>
          <p:cNvPicPr>
            <a:picLocks noChangeAspect="1"/>
          </p:cNvPicPr>
          <p:nvPr/>
        </p:nvPicPr>
        <p:blipFill>
          <a:blip r:embed="rId3"/>
          <a:stretch>
            <a:fillRect/>
          </a:stretch>
        </p:blipFill>
        <p:spPr>
          <a:xfrm>
            <a:off x="677334" y="5442721"/>
            <a:ext cx="3905250" cy="1171575"/>
          </a:xfrm>
          <a:prstGeom prst="rect">
            <a:avLst/>
          </a:prstGeom>
        </p:spPr>
      </p:pic>
    </p:spTree>
    <p:extLst>
      <p:ext uri="{BB962C8B-B14F-4D97-AF65-F5344CB8AC3E}">
        <p14:creationId xmlns:p14="http://schemas.microsoft.com/office/powerpoint/2010/main" val="3246729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Lessen basistechnieken</a:t>
            </a:r>
            <a:endParaRPr lang="nl-NL" dirty="0"/>
          </a:p>
        </p:txBody>
      </p:sp>
      <p:sp>
        <p:nvSpPr>
          <p:cNvPr id="3" name="Tijdelijke aanduiding voor inhoud 2"/>
          <p:cNvSpPr>
            <a:spLocks noGrp="1"/>
          </p:cNvSpPr>
          <p:nvPr>
            <p:ph idx="1"/>
          </p:nvPr>
        </p:nvSpPr>
        <p:spPr>
          <a:xfrm>
            <a:off x="677334" y="1270000"/>
            <a:ext cx="8596668" cy="3880773"/>
          </a:xfrm>
        </p:spPr>
        <p:txBody>
          <a:bodyPr/>
          <a:lstStyle/>
          <a:p>
            <a:r>
              <a:rPr lang="nl-NL" dirty="0" smtClean="0"/>
              <a:t>Omdat jullie op stage (en later in de beroepspraktijk) veel verschillende creatieve activiteiten uitvoeren en dat in jullie werk een voor velen belangrijk onderdeel vormt krijgen jullie dit blok ook een paar lessen over de verschillende basistechnieken.</a:t>
            </a:r>
          </a:p>
          <a:p>
            <a:r>
              <a:rPr lang="nl-NL" dirty="0" smtClean="0"/>
              <a:t>Door het Coronavirus kunnen we er even niet mee ‘oefenen’ maar richten we ons op de theorie. Deels hebben jullie de technieken ook al eens geoefend bij beeldende vorming maar daar zijn nog niet alle functionaliteiten voorgekomen.</a:t>
            </a:r>
          </a:p>
          <a:p>
            <a:r>
              <a:rPr lang="nl-NL" dirty="0" smtClean="0"/>
              <a:t>Neem de </a:t>
            </a:r>
            <a:r>
              <a:rPr lang="nl-NL" dirty="0" err="1" smtClean="0"/>
              <a:t>powerpoint</a:t>
            </a:r>
            <a:r>
              <a:rPr lang="nl-NL" dirty="0" smtClean="0"/>
              <a:t> goed door en werk dan aan de opdrachten van </a:t>
            </a:r>
            <a:r>
              <a:rPr lang="nl-NL" dirty="0" err="1" smtClean="0"/>
              <a:t>Angerenstein</a:t>
            </a:r>
            <a:r>
              <a:rPr lang="nl-NL" dirty="0" smtClean="0"/>
              <a:t> (=laatste sheet).</a:t>
            </a:r>
            <a:endParaRPr lang="nl-NL" dirty="0"/>
          </a:p>
        </p:txBody>
      </p:sp>
      <p:pic>
        <p:nvPicPr>
          <p:cNvPr id="4" name="Afbeelding 3"/>
          <p:cNvPicPr>
            <a:picLocks noChangeAspect="1"/>
          </p:cNvPicPr>
          <p:nvPr/>
        </p:nvPicPr>
        <p:blipFill>
          <a:blip r:embed="rId2"/>
          <a:stretch>
            <a:fillRect/>
          </a:stretch>
        </p:blipFill>
        <p:spPr>
          <a:xfrm>
            <a:off x="8898879" y="3694303"/>
            <a:ext cx="3293121" cy="3163697"/>
          </a:xfrm>
          <a:prstGeom prst="rect">
            <a:avLst/>
          </a:prstGeom>
        </p:spPr>
      </p:pic>
    </p:spTree>
    <p:extLst>
      <p:ext uri="{BB962C8B-B14F-4D97-AF65-F5344CB8AC3E}">
        <p14:creationId xmlns:p14="http://schemas.microsoft.com/office/powerpoint/2010/main" val="236156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Tekenen</a:t>
            </a:r>
            <a:endParaRPr lang="nl-NL" dirty="0"/>
          </a:p>
        </p:txBody>
      </p:sp>
      <p:sp>
        <p:nvSpPr>
          <p:cNvPr id="3" name="Tijdelijke aanduiding voor inhoud 2"/>
          <p:cNvSpPr>
            <a:spLocks noGrp="1"/>
          </p:cNvSpPr>
          <p:nvPr>
            <p:ph idx="1"/>
          </p:nvPr>
        </p:nvSpPr>
        <p:spPr>
          <a:xfrm>
            <a:off x="677334" y="1270000"/>
            <a:ext cx="8596668" cy="3880773"/>
          </a:xfrm>
        </p:spPr>
        <p:txBody>
          <a:bodyPr/>
          <a:lstStyle/>
          <a:p>
            <a:r>
              <a:rPr lang="nl-NL" dirty="0" smtClean="0"/>
              <a:t>Bij tekenen kun je gebruik maken van verschillende materialen en technieken</a:t>
            </a:r>
          </a:p>
          <a:p>
            <a:r>
              <a:rPr lang="nl-NL" dirty="0" smtClean="0"/>
              <a:t>Potlood: </a:t>
            </a:r>
          </a:p>
          <a:p>
            <a:pPr>
              <a:buFontTx/>
              <a:buChar char="-"/>
            </a:pPr>
            <a:r>
              <a:rPr lang="nl-NL" dirty="0" smtClean="0"/>
              <a:t>Verschillende hardheden</a:t>
            </a:r>
          </a:p>
          <a:p>
            <a:pPr>
              <a:buFontTx/>
              <a:buChar char="-"/>
            </a:pPr>
            <a:r>
              <a:rPr lang="nl-NL" dirty="0" smtClean="0"/>
              <a:t>Kleurpotloden hebben één standaard hardheid</a:t>
            </a:r>
          </a:p>
          <a:p>
            <a:pPr>
              <a:buFontTx/>
              <a:buChar char="-"/>
            </a:pPr>
            <a:r>
              <a:rPr lang="nl-NL" dirty="0" smtClean="0"/>
              <a:t>Met verschillende hardheden creëer je licht, schaduw en diepte in tekening</a:t>
            </a:r>
          </a:p>
          <a:p>
            <a:r>
              <a:rPr lang="nl-NL" dirty="0" smtClean="0"/>
              <a:t>Schetsen: </a:t>
            </a:r>
          </a:p>
          <a:p>
            <a:pPr>
              <a:buFontTx/>
              <a:buChar char="-"/>
            </a:pPr>
            <a:r>
              <a:rPr lang="nl-NL" dirty="0" smtClean="0"/>
              <a:t>details maak je duidelijk door potlood vooraan bij de punt vast te houden</a:t>
            </a:r>
          </a:p>
          <a:p>
            <a:pPr>
              <a:buFontTx/>
              <a:buChar char="-"/>
            </a:pPr>
            <a:r>
              <a:rPr lang="nl-NL" dirty="0" smtClean="0"/>
              <a:t>Schaduwen maak je door potlood achter in je hand vast te houden</a:t>
            </a:r>
          </a:p>
          <a:p>
            <a:pPr>
              <a:buFontTx/>
              <a:buChar char="-"/>
            </a:pPr>
            <a:r>
              <a:rPr lang="nl-NL" dirty="0" smtClean="0"/>
              <a:t>Grote vlakken maak je door potlood achteraan vast te houden</a:t>
            </a:r>
            <a:endParaRPr lang="nl-NL" dirty="0"/>
          </a:p>
        </p:txBody>
      </p:sp>
      <p:sp>
        <p:nvSpPr>
          <p:cNvPr id="4" name="AutoShape 2" descr="Afbeeldingsresultaat voor basistechnieken krij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pic>
        <p:nvPicPr>
          <p:cNvPr id="5" name="Afbeelding 4"/>
          <p:cNvPicPr>
            <a:picLocks noChangeAspect="1"/>
          </p:cNvPicPr>
          <p:nvPr/>
        </p:nvPicPr>
        <p:blipFill>
          <a:blip r:embed="rId2"/>
          <a:stretch>
            <a:fillRect/>
          </a:stretch>
        </p:blipFill>
        <p:spPr>
          <a:xfrm>
            <a:off x="1146945" y="4903562"/>
            <a:ext cx="4378644" cy="1948952"/>
          </a:xfrm>
          <a:prstGeom prst="rect">
            <a:avLst/>
          </a:prstGeom>
        </p:spPr>
      </p:pic>
    </p:spTree>
    <p:extLst>
      <p:ext uri="{BB962C8B-B14F-4D97-AF65-F5344CB8AC3E}">
        <p14:creationId xmlns:p14="http://schemas.microsoft.com/office/powerpoint/2010/main" val="217461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Houtskool</a:t>
            </a:r>
            <a:endParaRPr lang="nl-NL" dirty="0"/>
          </a:p>
        </p:txBody>
      </p:sp>
      <p:sp>
        <p:nvSpPr>
          <p:cNvPr id="3" name="Tijdelijke aanduiding voor inhoud 2"/>
          <p:cNvSpPr>
            <a:spLocks noGrp="1"/>
          </p:cNvSpPr>
          <p:nvPr>
            <p:ph idx="1"/>
          </p:nvPr>
        </p:nvSpPr>
        <p:spPr>
          <a:xfrm>
            <a:off x="677334" y="1363755"/>
            <a:ext cx="8596668" cy="3880773"/>
          </a:xfrm>
        </p:spPr>
        <p:txBody>
          <a:bodyPr/>
          <a:lstStyle/>
          <a:p>
            <a:r>
              <a:rPr lang="nl-NL" dirty="0" smtClean="0"/>
              <a:t>Feitelijk is houtskool </a:t>
            </a:r>
            <a:r>
              <a:rPr lang="nl-NL" u="sng" dirty="0" smtClean="0"/>
              <a:t>verbrand hout</a:t>
            </a:r>
          </a:p>
          <a:p>
            <a:r>
              <a:rPr lang="nl-NL" dirty="0" smtClean="0"/>
              <a:t>Geeft een grijze kleur</a:t>
            </a:r>
          </a:p>
          <a:p>
            <a:r>
              <a:rPr lang="nl-NL" dirty="0" smtClean="0"/>
              <a:t>In verschillende maten (diktes) te gebruiken</a:t>
            </a:r>
          </a:p>
          <a:p>
            <a:r>
              <a:rPr lang="nl-NL" dirty="0" smtClean="0"/>
              <a:t>Houdt houtskool vast tussen duim en wijsvinger</a:t>
            </a:r>
          </a:p>
          <a:p>
            <a:r>
              <a:rPr lang="nl-NL" dirty="0" smtClean="0"/>
              <a:t>Zet A3-papier of een stuk behangrol vast op een schildersezel </a:t>
            </a:r>
          </a:p>
          <a:p>
            <a:r>
              <a:rPr lang="nl-NL" dirty="0" smtClean="0"/>
              <a:t>Varieer met diktes van de houtskool om ‘special </a:t>
            </a:r>
            <a:r>
              <a:rPr lang="nl-NL" dirty="0" err="1" smtClean="0"/>
              <a:t>effects</a:t>
            </a:r>
            <a:r>
              <a:rPr lang="nl-NL" dirty="0" smtClean="0"/>
              <a:t>’ te creëren</a:t>
            </a:r>
          </a:p>
          <a:p>
            <a:endParaRPr lang="nl-NL" dirty="0"/>
          </a:p>
        </p:txBody>
      </p:sp>
      <p:pic>
        <p:nvPicPr>
          <p:cNvPr id="4" name="Afbeelding 3"/>
          <p:cNvPicPr>
            <a:picLocks noChangeAspect="1"/>
          </p:cNvPicPr>
          <p:nvPr/>
        </p:nvPicPr>
        <p:blipFill>
          <a:blip r:embed="rId2"/>
          <a:stretch>
            <a:fillRect/>
          </a:stretch>
        </p:blipFill>
        <p:spPr>
          <a:xfrm>
            <a:off x="1410790" y="3915530"/>
            <a:ext cx="4030571" cy="2942470"/>
          </a:xfrm>
          <a:prstGeom prst="rect">
            <a:avLst/>
          </a:prstGeom>
        </p:spPr>
      </p:pic>
    </p:spTree>
    <p:extLst>
      <p:ext uri="{BB962C8B-B14F-4D97-AF65-F5344CB8AC3E}">
        <p14:creationId xmlns:p14="http://schemas.microsoft.com/office/powerpoint/2010/main" val="176101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Krijt</a:t>
            </a:r>
            <a:endParaRPr lang="nl-NL" dirty="0"/>
          </a:p>
        </p:txBody>
      </p:sp>
      <p:sp>
        <p:nvSpPr>
          <p:cNvPr id="3" name="Tijdelijke aanduiding voor inhoud 2"/>
          <p:cNvSpPr>
            <a:spLocks noGrp="1"/>
          </p:cNvSpPr>
          <p:nvPr>
            <p:ph idx="1"/>
          </p:nvPr>
        </p:nvSpPr>
        <p:spPr>
          <a:xfrm>
            <a:off x="677334" y="1270000"/>
            <a:ext cx="8596668" cy="3880773"/>
          </a:xfrm>
        </p:spPr>
        <p:txBody>
          <a:bodyPr>
            <a:normAutofit lnSpcReduction="10000"/>
          </a:bodyPr>
          <a:lstStyle/>
          <a:p>
            <a:r>
              <a:rPr lang="nl-NL" dirty="0" smtClean="0"/>
              <a:t>Ook met krijtstaven verschillen in:</a:t>
            </a:r>
          </a:p>
          <a:p>
            <a:pPr>
              <a:buFontTx/>
              <a:buChar char="-"/>
            </a:pPr>
            <a:r>
              <a:rPr lang="nl-NL" dirty="0" smtClean="0"/>
              <a:t>Hardheden</a:t>
            </a:r>
          </a:p>
          <a:p>
            <a:pPr>
              <a:buFontTx/>
              <a:buChar char="-"/>
            </a:pPr>
            <a:r>
              <a:rPr lang="nl-NL" dirty="0" smtClean="0"/>
              <a:t>Kleuren</a:t>
            </a:r>
          </a:p>
          <a:p>
            <a:pPr>
              <a:buFontTx/>
              <a:buChar char="-"/>
            </a:pPr>
            <a:r>
              <a:rPr lang="nl-NL" dirty="0" smtClean="0"/>
              <a:t>Diktes</a:t>
            </a:r>
          </a:p>
          <a:p>
            <a:r>
              <a:rPr lang="nl-NL" dirty="0" smtClean="0"/>
              <a:t>Meest gebruikte:</a:t>
            </a:r>
          </a:p>
          <a:p>
            <a:pPr>
              <a:buFontTx/>
              <a:buChar char="-"/>
            </a:pPr>
            <a:r>
              <a:rPr lang="nl-NL" dirty="0" smtClean="0"/>
              <a:t>Vetkrijt (wasco)</a:t>
            </a:r>
          </a:p>
          <a:p>
            <a:pPr>
              <a:buFontTx/>
              <a:buChar char="-"/>
            </a:pPr>
            <a:r>
              <a:rPr lang="nl-NL" dirty="0" smtClean="0"/>
              <a:t>Pastelkrijt </a:t>
            </a:r>
          </a:p>
          <a:p>
            <a:r>
              <a:rPr lang="nl-NL" dirty="0" smtClean="0"/>
              <a:t>Zelfde technieken als bij houtskool gelden</a:t>
            </a:r>
          </a:p>
          <a:p>
            <a:r>
              <a:rPr lang="nl-NL" dirty="0" smtClean="0"/>
              <a:t>Er is kneedgum om gemaakte creaties weg te gummen of wat te vervagen</a:t>
            </a:r>
          </a:p>
          <a:p>
            <a:r>
              <a:rPr lang="nl-NL" dirty="0" smtClean="0"/>
              <a:t>Dat kan ook met een ’doezelaar’ (opgerold stukje vilt)</a:t>
            </a:r>
          </a:p>
          <a:p>
            <a:endParaRPr lang="nl-NL" dirty="0"/>
          </a:p>
        </p:txBody>
      </p:sp>
      <p:pic>
        <p:nvPicPr>
          <p:cNvPr id="4" name="Afbeelding 3"/>
          <p:cNvPicPr>
            <a:picLocks noChangeAspect="1"/>
          </p:cNvPicPr>
          <p:nvPr/>
        </p:nvPicPr>
        <p:blipFill>
          <a:blip r:embed="rId2"/>
          <a:stretch>
            <a:fillRect/>
          </a:stretch>
        </p:blipFill>
        <p:spPr>
          <a:xfrm>
            <a:off x="5703705" y="275566"/>
            <a:ext cx="3309667" cy="3309667"/>
          </a:xfrm>
          <a:prstGeom prst="rect">
            <a:avLst/>
          </a:prstGeom>
        </p:spPr>
      </p:pic>
    </p:spTree>
    <p:extLst>
      <p:ext uri="{BB962C8B-B14F-4D97-AF65-F5344CB8AC3E}">
        <p14:creationId xmlns:p14="http://schemas.microsoft.com/office/powerpoint/2010/main" val="4014085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Vetkrijt</a:t>
            </a:r>
            <a:endParaRPr lang="nl-NL" dirty="0"/>
          </a:p>
        </p:txBody>
      </p:sp>
      <p:sp>
        <p:nvSpPr>
          <p:cNvPr id="3" name="Tijdelijke aanduiding voor inhoud 2"/>
          <p:cNvSpPr>
            <a:spLocks noGrp="1"/>
          </p:cNvSpPr>
          <p:nvPr>
            <p:ph idx="1"/>
          </p:nvPr>
        </p:nvSpPr>
        <p:spPr>
          <a:xfrm>
            <a:off x="677334" y="1376817"/>
            <a:ext cx="8596668" cy="3880773"/>
          </a:xfrm>
        </p:spPr>
        <p:txBody>
          <a:bodyPr/>
          <a:lstStyle/>
          <a:p>
            <a:pPr>
              <a:buFont typeface="Wingdings" panose="05000000000000000000" pitchFamily="2" charset="2"/>
              <a:buChar char="§"/>
            </a:pPr>
            <a:r>
              <a:rPr lang="nl-NL" dirty="0" smtClean="0"/>
              <a:t>Vettig</a:t>
            </a:r>
          </a:p>
          <a:p>
            <a:pPr>
              <a:buFont typeface="Wingdings" panose="05000000000000000000" pitchFamily="2" charset="2"/>
              <a:buChar char="§"/>
            </a:pPr>
            <a:r>
              <a:rPr lang="nl-NL" dirty="0" smtClean="0"/>
              <a:t>Zachte substantie</a:t>
            </a:r>
          </a:p>
          <a:p>
            <a:pPr>
              <a:buFont typeface="Wingdings" panose="05000000000000000000" pitchFamily="2" charset="2"/>
              <a:buChar char="§"/>
            </a:pPr>
            <a:r>
              <a:rPr lang="nl-NL" dirty="0" smtClean="0"/>
              <a:t>Dit gebruik je om de kleuren mooi te kunnen vermengen (in elkaar overlopen)</a:t>
            </a:r>
          </a:p>
          <a:p>
            <a:pPr>
              <a:buFont typeface="Wingdings" panose="05000000000000000000" pitchFamily="2" charset="2"/>
              <a:buChar char="§"/>
            </a:pPr>
            <a:r>
              <a:rPr lang="nl-NL" dirty="0" smtClean="0"/>
              <a:t>Vetkrijt laat zich gemakkelijk combineren met ecoline of verf</a:t>
            </a:r>
          </a:p>
          <a:p>
            <a:pPr>
              <a:buFont typeface="Wingdings" panose="05000000000000000000" pitchFamily="2" charset="2"/>
              <a:buChar char="§"/>
            </a:pPr>
            <a:endParaRPr lang="nl-NL" dirty="0" smtClean="0"/>
          </a:p>
          <a:p>
            <a:endParaRPr lang="nl-NL" dirty="0"/>
          </a:p>
        </p:txBody>
      </p:sp>
      <p:pic>
        <p:nvPicPr>
          <p:cNvPr id="4" name="Afbeelding 3"/>
          <p:cNvPicPr>
            <a:picLocks noChangeAspect="1"/>
          </p:cNvPicPr>
          <p:nvPr/>
        </p:nvPicPr>
        <p:blipFill>
          <a:blip r:embed="rId2"/>
          <a:stretch>
            <a:fillRect/>
          </a:stretch>
        </p:blipFill>
        <p:spPr>
          <a:xfrm>
            <a:off x="1122318" y="3170736"/>
            <a:ext cx="6062253" cy="2424901"/>
          </a:xfrm>
          <a:prstGeom prst="rect">
            <a:avLst/>
          </a:prstGeom>
        </p:spPr>
      </p:pic>
    </p:spTree>
    <p:extLst>
      <p:ext uri="{BB962C8B-B14F-4D97-AF65-F5344CB8AC3E}">
        <p14:creationId xmlns:p14="http://schemas.microsoft.com/office/powerpoint/2010/main" val="1459941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smtClean="0"/>
              <a:t>Pastels</a:t>
            </a:r>
            <a:endParaRPr lang="nl-NL" dirty="0"/>
          </a:p>
        </p:txBody>
      </p:sp>
      <p:sp>
        <p:nvSpPr>
          <p:cNvPr id="3" name="Tijdelijke aanduiding voor inhoud 2"/>
          <p:cNvSpPr>
            <a:spLocks noGrp="1"/>
          </p:cNvSpPr>
          <p:nvPr>
            <p:ph idx="1"/>
          </p:nvPr>
        </p:nvSpPr>
        <p:spPr>
          <a:xfrm>
            <a:off x="677334" y="1270000"/>
            <a:ext cx="8596668" cy="3880773"/>
          </a:xfrm>
        </p:spPr>
        <p:txBody>
          <a:bodyPr/>
          <a:lstStyle/>
          <a:p>
            <a:r>
              <a:rPr lang="nl-NL" dirty="0" smtClean="0"/>
              <a:t>(Soft)</a:t>
            </a:r>
            <a:r>
              <a:rPr lang="nl-NL" dirty="0" err="1" smtClean="0"/>
              <a:t>pastels</a:t>
            </a:r>
            <a:r>
              <a:rPr lang="nl-NL" dirty="0" smtClean="0"/>
              <a:t>: krijtstaven van pigment (kleurstof)</a:t>
            </a:r>
          </a:p>
          <a:p>
            <a:r>
              <a:rPr lang="nl-NL" dirty="0" smtClean="0"/>
              <a:t>Pigment kun je uitwrijven</a:t>
            </a:r>
          </a:p>
          <a:p>
            <a:r>
              <a:rPr lang="nl-NL" dirty="0" smtClean="0"/>
              <a:t>Werkt als soort potlood (ook qua vasthouden)</a:t>
            </a:r>
          </a:p>
          <a:p>
            <a:r>
              <a:rPr lang="nl-NL" dirty="0" smtClean="0"/>
              <a:t>Mooi om details in tekeningen mee aan te brengen</a:t>
            </a:r>
          </a:p>
          <a:p>
            <a:r>
              <a:rPr lang="nl-NL" dirty="0" smtClean="0"/>
              <a:t>Achteraan vasthouden, werkend vanuit pols maak je snel grote vlakken</a:t>
            </a:r>
          </a:p>
          <a:p>
            <a:r>
              <a:rPr lang="nl-NL" dirty="0" smtClean="0"/>
              <a:t>Met vingers kun je vlakken uitvegen</a:t>
            </a:r>
          </a:p>
          <a:p>
            <a:r>
              <a:rPr lang="nl-NL" dirty="0" smtClean="0"/>
              <a:t>Voor kleine/fijne stukken weer een doezelaar gebruiken</a:t>
            </a:r>
            <a:endParaRPr lang="nl-NL" dirty="0"/>
          </a:p>
        </p:txBody>
      </p:sp>
      <p:pic>
        <p:nvPicPr>
          <p:cNvPr id="4" name="Afbeelding 3"/>
          <p:cNvPicPr>
            <a:picLocks noChangeAspect="1"/>
          </p:cNvPicPr>
          <p:nvPr/>
        </p:nvPicPr>
        <p:blipFill>
          <a:blip r:embed="rId2"/>
          <a:stretch>
            <a:fillRect/>
          </a:stretch>
        </p:blipFill>
        <p:spPr>
          <a:xfrm>
            <a:off x="8856617" y="4354"/>
            <a:ext cx="3335383" cy="3441029"/>
          </a:xfrm>
          <a:prstGeom prst="rect">
            <a:avLst/>
          </a:prstGeom>
        </p:spPr>
      </p:pic>
    </p:spTree>
    <p:extLst>
      <p:ext uri="{BB962C8B-B14F-4D97-AF65-F5344CB8AC3E}">
        <p14:creationId xmlns:p14="http://schemas.microsoft.com/office/powerpoint/2010/main" val="3685329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Pentekening</a:t>
            </a:r>
            <a:endParaRPr lang="nl-NL" dirty="0"/>
          </a:p>
        </p:txBody>
      </p:sp>
      <p:sp>
        <p:nvSpPr>
          <p:cNvPr id="3" name="Tijdelijke aanduiding voor inhoud 2"/>
          <p:cNvSpPr>
            <a:spLocks noGrp="1"/>
          </p:cNvSpPr>
          <p:nvPr>
            <p:ph idx="1"/>
          </p:nvPr>
        </p:nvSpPr>
        <p:spPr>
          <a:xfrm>
            <a:off x="677334" y="1270000"/>
            <a:ext cx="9825203" cy="3880773"/>
          </a:xfrm>
        </p:spPr>
        <p:txBody>
          <a:bodyPr/>
          <a:lstStyle/>
          <a:p>
            <a:r>
              <a:rPr lang="nl-NL" dirty="0" smtClean="0"/>
              <a:t>Hierbij gebruik je Oost-Indische inkt en kroontjespen </a:t>
            </a:r>
          </a:p>
          <a:p>
            <a:r>
              <a:rPr lang="nl-NL" dirty="0" smtClean="0"/>
              <a:t>Deze pen doop je in de inkt</a:t>
            </a:r>
          </a:p>
          <a:p>
            <a:r>
              <a:rPr lang="nl-NL" dirty="0" smtClean="0"/>
              <a:t>Verschillende opzetstukken met elk een eigen effect</a:t>
            </a:r>
          </a:p>
          <a:p>
            <a:r>
              <a:rPr lang="nl-NL" dirty="0" smtClean="0"/>
              <a:t>Inkt kun je ook vermengen met water</a:t>
            </a:r>
          </a:p>
          <a:p>
            <a:r>
              <a:rPr lang="nl-NL" dirty="0" smtClean="0"/>
              <a:t>Krijg je wel een vervelende vlek op je tekening dan verwijder je die met een mesje</a:t>
            </a:r>
            <a:endParaRPr lang="nl-NL" dirty="0"/>
          </a:p>
        </p:txBody>
      </p:sp>
      <p:pic>
        <p:nvPicPr>
          <p:cNvPr id="4" name="Afbeelding 3"/>
          <p:cNvPicPr>
            <a:picLocks noChangeAspect="1"/>
          </p:cNvPicPr>
          <p:nvPr/>
        </p:nvPicPr>
        <p:blipFill>
          <a:blip r:embed="rId2"/>
          <a:stretch>
            <a:fillRect/>
          </a:stretch>
        </p:blipFill>
        <p:spPr>
          <a:xfrm>
            <a:off x="1122860" y="3313057"/>
            <a:ext cx="4833803" cy="3390877"/>
          </a:xfrm>
          <a:prstGeom prst="rect">
            <a:avLst/>
          </a:prstGeom>
        </p:spPr>
      </p:pic>
      <p:pic>
        <p:nvPicPr>
          <p:cNvPr id="5" name="Afbeelding 4"/>
          <p:cNvPicPr>
            <a:picLocks noChangeAspect="1"/>
          </p:cNvPicPr>
          <p:nvPr/>
        </p:nvPicPr>
        <p:blipFill>
          <a:blip r:embed="rId3"/>
          <a:stretch>
            <a:fillRect/>
          </a:stretch>
        </p:blipFill>
        <p:spPr>
          <a:xfrm>
            <a:off x="9274003" y="-62423"/>
            <a:ext cx="2917998" cy="2873561"/>
          </a:xfrm>
          <a:prstGeom prst="rect">
            <a:avLst/>
          </a:prstGeom>
        </p:spPr>
      </p:pic>
    </p:spTree>
    <p:extLst>
      <p:ext uri="{BB962C8B-B14F-4D97-AF65-F5344CB8AC3E}">
        <p14:creationId xmlns:p14="http://schemas.microsoft.com/office/powerpoint/2010/main" val="360611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a:stretch>
            <a:fillRect/>
          </a:stretch>
        </p:blipFill>
        <p:spPr>
          <a:xfrm>
            <a:off x="8739051" y="3405051"/>
            <a:ext cx="3452949" cy="3452949"/>
          </a:xfrm>
          <a:prstGeom prst="rect">
            <a:avLst/>
          </a:prstGeom>
        </p:spPr>
      </p:pic>
      <p:sp>
        <p:nvSpPr>
          <p:cNvPr id="2" name="Titel 1"/>
          <p:cNvSpPr>
            <a:spLocks noGrp="1"/>
          </p:cNvSpPr>
          <p:nvPr>
            <p:ph type="title"/>
          </p:nvPr>
        </p:nvSpPr>
        <p:spPr/>
        <p:txBody>
          <a:bodyPr/>
          <a:lstStyle/>
          <a:p>
            <a:r>
              <a:rPr lang="nl-NL" dirty="0" smtClean="0"/>
              <a:t>De verschillende technieken</a:t>
            </a:r>
            <a:endParaRPr lang="nl-NL" dirty="0"/>
          </a:p>
        </p:txBody>
      </p:sp>
      <p:sp>
        <p:nvSpPr>
          <p:cNvPr id="3" name="Tijdelijke aanduiding voor inhoud 2"/>
          <p:cNvSpPr>
            <a:spLocks noGrp="1"/>
          </p:cNvSpPr>
          <p:nvPr>
            <p:ph idx="1"/>
          </p:nvPr>
        </p:nvSpPr>
        <p:spPr>
          <a:xfrm>
            <a:off x="677334" y="1270000"/>
            <a:ext cx="8596668" cy="5496560"/>
          </a:xfrm>
        </p:spPr>
        <p:txBody>
          <a:bodyPr>
            <a:normAutofit/>
          </a:bodyPr>
          <a:lstStyle/>
          <a:p>
            <a:pPr>
              <a:buFont typeface="Wingdings" panose="05000000000000000000" pitchFamily="2" charset="2"/>
              <a:buChar char="§"/>
            </a:pPr>
            <a:r>
              <a:rPr lang="nl-NL" b="1" dirty="0" smtClean="0"/>
              <a:t>Arceren:</a:t>
            </a:r>
            <a:r>
              <a:rPr lang="nl-NL" dirty="0" smtClean="0"/>
              <a:t> binnen een vlak lijntjes trekken (verticaal en horizontaal)</a:t>
            </a:r>
          </a:p>
          <a:p>
            <a:pPr>
              <a:buFont typeface="Wingdings" panose="05000000000000000000" pitchFamily="2" charset="2"/>
              <a:buChar char="§"/>
            </a:pPr>
            <a:r>
              <a:rPr lang="nl-NL" b="1" dirty="0" smtClean="0"/>
              <a:t>Frotteren:</a:t>
            </a:r>
            <a:r>
              <a:rPr lang="nl-NL" dirty="0" smtClean="0"/>
              <a:t> reliëf onder vel papier leggen en er met bijv. houtskool overheen krassen (denk aan een boomblad met reliëf) </a:t>
            </a:r>
            <a:endParaRPr lang="nl-NL" dirty="0"/>
          </a:p>
          <a:p>
            <a:pPr>
              <a:buFont typeface="Wingdings" panose="05000000000000000000" pitchFamily="2" charset="2"/>
              <a:buChar char="§"/>
            </a:pPr>
            <a:r>
              <a:rPr lang="nl-NL" b="1" dirty="0" smtClean="0"/>
              <a:t>Glaceren:</a:t>
            </a:r>
            <a:r>
              <a:rPr lang="nl-NL" dirty="0" smtClean="0"/>
              <a:t> verschillende transparante (=doorzichtige) kleurlagen over elkaar mengen</a:t>
            </a:r>
          </a:p>
          <a:p>
            <a:pPr>
              <a:buFont typeface="Wingdings" panose="05000000000000000000" pitchFamily="2" charset="2"/>
              <a:buChar char="§"/>
            </a:pPr>
            <a:r>
              <a:rPr lang="nl-NL" b="1" dirty="0" smtClean="0"/>
              <a:t>Optisch mengen: </a:t>
            </a:r>
            <a:r>
              <a:rPr lang="nl-NL" dirty="0" smtClean="0"/>
              <a:t>verschillende gekleurde stippen bij elkaar zetten (van een afstand lijkt het dan één kleur)</a:t>
            </a:r>
          </a:p>
          <a:p>
            <a:pPr>
              <a:buFont typeface="Wingdings" panose="05000000000000000000" pitchFamily="2" charset="2"/>
              <a:buChar char="§"/>
            </a:pPr>
            <a:r>
              <a:rPr lang="nl-NL" b="1" dirty="0" smtClean="0"/>
              <a:t>Poetsen:</a:t>
            </a:r>
            <a:r>
              <a:rPr lang="nl-NL" dirty="0" smtClean="0"/>
              <a:t> wegvegen van houtskool/krijt met vinger/doekje/wattenstaafje voor een ‘special effect’</a:t>
            </a:r>
          </a:p>
          <a:p>
            <a:pPr>
              <a:buFont typeface="Wingdings" panose="05000000000000000000" pitchFamily="2" charset="2"/>
              <a:buChar char="§"/>
            </a:pPr>
            <a:r>
              <a:rPr lang="nl-NL" b="1" dirty="0" smtClean="0"/>
              <a:t>Verwassen:</a:t>
            </a:r>
            <a:r>
              <a:rPr lang="nl-NL" dirty="0" smtClean="0"/>
              <a:t> met water vermengen voor ‘special effect’</a:t>
            </a:r>
          </a:p>
          <a:p>
            <a:pPr>
              <a:buFont typeface="Wingdings" panose="05000000000000000000" pitchFamily="2" charset="2"/>
              <a:buChar char="§"/>
            </a:pPr>
            <a:r>
              <a:rPr lang="nl-NL" b="1" dirty="0" smtClean="0"/>
              <a:t>Bolling: </a:t>
            </a:r>
            <a:r>
              <a:rPr lang="nl-NL" dirty="0" smtClean="0"/>
              <a:t>hele oppervlak van object kleuren en een deel zachtjes ronddraaiend gummen om dat gebied op te laten lichten</a:t>
            </a:r>
          </a:p>
          <a:p>
            <a:pPr>
              <a:buFont typeface="Wingdings" panose="05000000000000000000" pitchFamily="2" charset="2"/>
              <a:buChar char="§"/>
            </a:pPr>
            <a:r>
              <a:rPr lang="nl-NL" b="1" dirty="0" smtClean="0"/>
              <a:t>Fixeren:</a:t>
            </a:r>
            <a:r>
              <a:rPr lang="nl-NL" dirty="0" smtClean="0"/>
              <a:t> aanbrengen van beschermlaag door over tekening te spuiten (gemaakte tekening geeft daarna niet meer af).</a:t>
            </a:r>
            <a:endParaRPr lang="nl-NL" dirty="0"/>
          </a:p>
        </p:txBody>
      </p:sp>
    </p:spTree>
    <p:extLst>
      <p:ext uri="{BB962C8B-B14F-4D97-AF65-F5344CB8AC3E}">
        <p14:creationId xmlns:p14="http://schemas.microsoft.com/office/powerpoint/2010/main" val="3557391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2C7D7CBF8D5594CA3EABCC0E0169620" ma:contentTypeVersion="10" ma:contentTypeDescription="Een nieuw document maken." ma:contentTypeScope="" ma:versionID="d7fb8ae9b96a9cdb82831b9846d4c9dc">
  <xsd:schema xmlns:xsd="http://www.w3.org/2001/XMLSchema" xmlns:xs="http://www.w3.org/2001/XMLSchema" xmlns:p="http://schemas.microsoft.com/office/2006/metadata/properties" xmlns:ns3="1f671bd0-527c-4d2a-98b8-6946169f1e35" xmlns:ns4="7b9f8bbe-82d2-46a4-909f-9c23c02db697" targetNamespace="http://schemas.microsoft.com/office/2006/metadata/properties" ma:root="true" ma:fieldsID="44df13006c4d1b8710a8bdf93e72db5d" ns3:_="" ns4:_="">
    <xsd:import namespace="1f671bd0-527c-4d2a-98b8-6946169f1e35"/>
    <xsd:import namespace="7b9f8bbe-82d2-46a4-909f-9c23c02db697"/>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671bd0-527c-4d2a-98b8-6946169f1e35"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element name="SharingHintHash" ma:index="10" nillable="true" ma:displayName="Hint-hash delen"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9f8bbe-82d2-46a4-909f-9c23c02db697"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6CCF49A-966E-456E-8BDD-2D62CAFBE2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671bd0-527c-4d2a-98b8-6946169f1e35"/>
    <ds:schemaRef ds:uri="7b9f8bbe-82d2-46a4-909f-9c23c02db6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6EF82C0-B5BE-48E9-AE07-6F4E628EB214}">
  <ds:schemaRefs>
    <ds:schemaRef ds:uri="http://schemas.microsoft.com/sharepoint/v3/contenttype/forms"/>
  </ds:schemaRefs>
</ds:datastoreItem>
</file>

<file path=customXml/itemProps3.xml><?xml version="1.0" encoding="utf-8"?>
<ds:datastoreItem xmlns:ds="http://schemas.openxmlformats.org/officeDocument/2006/customXml" ds:itemID="{6B172E8A-9DC3-4525-996C-4C2E9AC2602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1f671bd0-527c-4d2a-98b8-6946169f1e35"/>
    <ds:schemaRef ds:uri="7b9f8bbe-82d2-46a4-909f-9c23c02db69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Facet</Template>
  <TotalTime>58</TotalTime>
  <Words>688</Words>
  <Application>Microsoft Office PowerPoint</Application>
  <PresentationFormat>Breedbeeld</PresentationFormat>
  <Paragraphs>78</Paragraphs>
  <Slides>11</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11</vt:i4>
      </vt:variant>
    </vt:vector>
  </HeadingPairs>
  <TitlesOfParts>
    <vt:vector size="16" baseType="lpstr">
      <vt:lpstr>Arial</vt:lpstr>
      <vt:lpstr>Trebuchet MS</vt:lpstr>
      <vt:lpstr>Wingdings</vt:lpstr>
      <vt:lpstr>Wingdings 3</vt:lpstr>
      <vt:lpstr>Facet</vt:lpstr>
      <vt:lpstr>Basistechnieken voor activiteiten</vt:lpstr>
      <vt:lpstr>Lessen basistechnieken</vt:lpstr>
      <vt:lpstr>Tekenen</vt:lpstr>
      <vt:lpstr>Houtskool</vt:lpstr>
      <vt:lpstr>Krijt</vt:lpstr>
      <vt:lpstr>Vetkrijt</vt:lpstr>
      <vt:lpstr>Pastels</vt:lpstr>
      <vt:lpstr>Pentekening</vt:lpstr>
      <vt:lpstr>De verschillende technieken</vt:lpstr>
      <vt:lpstr>Aandachtspunten rond ergonomie (houdingsleer):</vt:lpstr>
      <vt:lpstr>Opdrachten Angerenstein</vt:lpstr>
    </vt:vector>
  </TitlesOfParts>
  <Company>Noorderpoort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Basistechnieken voor activiteiten</dc:title>
  <dc:creator>Simon Poelman</dc:creator>
  <cp:lastModifiedBy>Simon Poelman</cp:lastModifiedBy>
  <cp:revision>7</cp:revision>
  <dcterms:created xsi:type="dcterms:W3CDTF">2020-03-19T10:09:10Z</dcterms:created>
  <dcterms:modified xsi:type="dcterms:W3CDTF">2020-03-19T11:07:10Z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0x01010002C7D7CBF8D5594CA3EABCC0E0169620</vt:lpwstr>
  </property>
</Properties>
</file>